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Source Sans Pro Light"/>
      <p:regular r:id="rId46"/>
      <p:bold r:id="rId47"/>
      <p:italic r:id="rId48"/>
      <p:boldItalic r:id="rId49"/>
    </p:embeddedFont>
    <p:embeddedFont>
      <p:font typeface="Google Sans"/>
      <p:regular r:id="rId50"/>
      <p:bold r:id="rId51"/>
      <p:italic r:id="rId52"/>
      <p:boldItalic r:id="rId53"/>
    </p:embeddedFont>
    <p:embeddedFont>
      <p:font typeface="Source Code Pro"/>
      <p:regular r:id="rId54"/>
      <p:bold r:id="rId55"/>
    </p:embeddedFont>
    <p:embeddedFont>
      <p:font typeface="Google Sans Medium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Roboto-regular.fntdata"/><Relationship Id="rId41" Type="http://schemas.openxmlformats.org/officeDocument/2006/relationships/slide" Target="slides/slide34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SourceSansPro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SourceSansProLight-italic.fntdata"/><Relationship Id="rId47" Type="http://schemas.openxmlformats.org/officeDocument/2006/relationships/font" Target="fonts/SourceSansProLight-bold.fntdata"/><Relationship Id="rId49" Type="http://schemas.openxmlformats.org/officeDocument/2006/relationships/font" Target="fonts/SourceSansPro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3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GoogleSans-bold.fntdata"/><Relationship Id="rId50" Type="http://schemas.openxmlformats.org/officeDocument/2006/relationships/font" Target="fonts/GoogleSans-regular.fntdata"/><Relationship Id="rId53" Type="http://schemas.openxmlformats.org/officeDocument/2006/relationships/font" Target="fonts/GoogleSans-boldItalic.fntdata"/><Relationship Id="rId52" Type="http://schemas.openxmlformats.org/officeDocument/2006/relationships/font" Target="fonts/GoogleSans-italic.fntdata"/><Relationship Id="rId11" Type="http://schemas.openxmlformats.org/officeDocument/2006/relationships/slide" Target="slides/slide4.xml"/><Relationship Id="rId55" Type="http://schemas.openxmlformats.org/officeDocument/2006/relationships/font" Target="fonts/SourceCodePro-bold.fntdata"/><Relationship Id="rId10" Type="http://schemas.openxmlformats.org/officeDocument/2006/relationships/slide" Target="slides/slide3.xml"/><Relationship Id="rId54" Type="http://schemas.openxmlformats.org/officeDocument/2006/relationships/font" Target="fonts/SourceCodePro-regular.fntdata"/><Relationship Id="rId13" Type="http://schemas.openxmlformats.org/officeDocument/2006/relationships/slide" Target="slides/slide6.xml"/><Relationship Id="rId57" Type="http://schemas.openxmlformats.org/officeDocument/2006/relationships/font" Target="fonts/GoogleSansMedium-bold.fntdata"/><Relationship Id="rId12" Type="http://schemas.openxmlformats.org/officeDocument/2006/relationships/slide" Target="slides/slide5.xml"/><Relationship Id="rId56" Type="http://schemas.openxmlformats.org/officeDocument/2006/relationships/font" Target="fonts/GoogleSansMedium-regular.fntdata"/><Relationship Id="rId15" Type="http://schemas.openxmlformats.org/officeDocument/2006/relationships/slide" Target="slides/slide8.xml"/><Relationship Id="rId59" Type="http://schemas.openxmlformats.org/officeDocument/2006/relationships/font" Target="fonts/GoogleSansMedium-boldItalic.fntdata"/><Relationship Id="rId14" Type="http://schemas.openxmlformats.org/officeDocument/2006/relationships/slide" Target="slides/slide7.xml"/><Relationship Id="rId58" Type="http://schemas.openxmlformats.org/officeDocument/2006/relationships/font" Target="fonts/GoogleSansMedium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cc99fdce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cc99fdc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a86b90c1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a86b90c1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Near machine code performance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6cc99fdce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6cc99fdc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a86b90c19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a86b90c1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a86b90c19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a86b90c1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86b90c19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a86b90c1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a86b90c19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a86b90c1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a86b90c1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a86b90c1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Runs in javascript engines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6cc99fdce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6cc99fdc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a86b90c19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a86b90c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a86b90c1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a86b90c1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cc99fdce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cc99fdc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a86b90c19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a86b90c1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6cc99fdce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6cc99fdc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WebAssembly.instantiateStreaming() function compiles and instantiates a WebAssembly module directly </a:t>
            </a:r>
            <a:br>
              <a:rPr lang="zh-TW"/>
            </a:br>
            <a:r>
              <a:rPr lang="zh-TW"/>
              <a:t>from a streamed underlying source. This is the most efficient, optimized way to load wasm code.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a86b90c19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a86b90c1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a86b90c19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a86b90c1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a86b90c19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a86b90c1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a86b90c19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a86b90c1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a86b90c1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a86b90c1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a86b90c19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a86b90c1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a86b90c1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a86b90c1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a86b90c1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a86b90c1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cc99fdc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cc99fdc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a86b90c19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a86b90c1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a86b90c19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a86b90c1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a86b90c19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a86b90c1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6cc99fdce_0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6cc99fdc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6cc99fdce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6cc99fdc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a86b90c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a86b90c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a86b90c1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a86b90c1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Runs in javascript engines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a86b90c1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a86b90c1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a86b90c1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a86b90c1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Slow: type assertion, parse, execute, requires lots of optimization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Insecure: memory control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a86b90c1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a86b90c1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Designed for web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a86b90c1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a86b90c1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Slow: type assertion, parse, execute, requires lots of optimization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 / White">
  <p:cSld name="BIG_NUMBER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852103" y="4234224"/>
            <a:ext cx="3975000" cy="25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7542316" y="24617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 sz="6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 sz="6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 sz="6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 sz="6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 sz="6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 sz="6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 sz="6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 sz="6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826802" y="2206949"/>
            <a:ext cx="68622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4285F3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2" type="subTitle"/>
          </p:nvPr>
        </p:nvSpPr>
        <p:spPr>
          <a:xfrm>
            <a:off x="852103" y="2038110"/>
            <a:ext cx="6862200" cy="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3" type="subTitle"/>
          </p:nvPr>
        </p:nvSpPr>
        <p:spPr>
          <a:xfrm>
            <a:off x="844700" y="4125925"/>
            <a:ext cx="3975000" cy="186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545454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-100.jpg" id="112" name="Google Shape;11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6"/>
          <p:cNvSpPr txBox="1"/>
          <p:nvPr>
            <p:ph type="ctrTitle"/>
          </p:nvPr>
        </p:nvSpPr>
        <p:spPr>
          <a:xfrm>
            <a:off x="311700" y="883350"/>
            <a:ext cx="8520600" cy="183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2">
  <p:cSld name="TITLE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2">
            <a:alphaModFix/>
          </a:blip>
          <a:srcRect b="0" l="-7240" r="723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662" y="-11962"/>
            <a:ext cx="9143999" cy="51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>
            <p:ph type="ctrTitle"/>
          </p:nvPr>
        </p:nvSpPr>
        <p:spPr>
          <a:xfrm>
            <a:off x="1044900" y="606525"/>
            <a:ext cx="7054200" cy="183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1044900" y="2641950"/>
            <a:ext cx="7054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type="title"/>
          </p:nvPr>
        </p:nvSpPr>
        <p:spPr>
          <a:xfrm>
            <a:off x="311700" y="26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Google Sans"/>
              <a:buNone/>
              <a:defRPr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body"/>
          </p:nvPr>
        </p:nvSpPr>
        <p:spPr>
          <a:xfrm>
            <a:off x="311700" y="1505425"/>
            <a:ext cx="85206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●"/>
              <a:defRPr sz="2000"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2">
            <a:alphaModFix/>
          </a:blip>
          <a:srcRect b="-23411" l="7762" r="-8579" t="0"/>
          <a:stretch/>
        </p:blipFill>
        <p:spPr>
          <a:xfrm rot="10800000">
            <a:off x="4409531" y="1575038"/>
            <a:ext cx="4734469" cy="356846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/>
          <p:nvPr/>
        </p:nvSpPr>
        <p:spPr>
          <a:xfrm>
            <a:off x="3976791" y="2128078"/>
            <a:ext cx="3768600" cy="26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9"/>
          <p:cNvSpPr/>
          <p:nvPr/>
        </p:nvSpPr>
        <p:spPr>
          <a:xfrm>
            <a:off x="5375363" y="1689872"/>
            <a:ext cx="37686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4892447" y="1969238"/>
            <a:ext cx="3768600" cy="75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5.jpg" id="129" name="Google Shape;12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>
            <p:ph type="title"/>
          </p:nvPr>
        </p:nvSpPr>
        <p:spPr>
          <a:xfrm>
            <a:off x="311700" y="26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" type="body"/>
          </p:nvPr>
        </p:nvSpPr>
        <p:spPr>
          <a:xfrm>
            <a:off x="311700" y="1365800"/>
            <a:ext cx="41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2400"/>
            </a:lvl1pPr>
            <a:lvl2pPr indent="-304800" lvl="1" marL="9144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3pPr>
            <a:lvl4pPr indent="-304800" lvl="3" marL="18288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7pPr>
            <a:lvl8pPr indent="-304800" lvl="7" marL="36576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3000"/>
              </a:spcBef>
              <a:spcAft>
                <a:spcPts val="3000"/>
              </a:spcAft>
              <a:buSzPts val="1200"/>
              <a:buChar char="○"/>
              <a:defRPr sz="1200"/>
            </a:lvl9pPr>
          </a:lstStyle>
          <a:p/>
        </p:txBody>
      </p:sp>
      <p:sp>
        <p:nvSpPr>
          <p:cNvPr id="132" name="Google Shape;132;p30"/>
          <p:cNvSpPr txBox="1"/>
          <p:nvPr>
            <p:ph idx="2" type="body"/>
          </p:nvPr>
        </p:nvSpPr>
        <p:spPr>
          <a:xfrm>
            <a:off x="4680600" y="1365800"/>
            <a:ext cx="41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2400"/>
            </a:lvl1pPr>
            <a:lvl2pPr indent="-304800" lvl="1" marL="9144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3pPr>
            <a:lvl4pPr indent="-304800" lvl="3" marL="18288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4pPr>
            <a:lvl5pPr indent="-304800" lvl="4" marL="22860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6pPr>
            <a:lvl7pPr indent="-304800" lvl="6" marL="32004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7pPr>
            <a:lvl8pPr indent="-304800" lvl="7" marL="3657600" rtl="0">
              <a:spcBef>
                <a:spcPts val="3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3000"/>
              </a:spcBef>
              <a:spcAft>
                <a:spcPts val="3000"/>
              </a:spcAft>
              <a:buSzPts val="1200"/>
              <a:buChar char="○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6.jpg" id="134" name="Google Shape;134;p31"/>
          <p:cNvPicPr preferRelativeResize="0"/>
          <p:nvPr/>
        </p:nvPicPr>
        <p:blipFill rotWithShape="1">
          <a:blip r:embed="rId2">
            <a:alphaModFix/>
          </a:blip>
          <a:srcRect b="0" l="49" r="39" t="0"/>
          <a:stretch/>
        </p:blipFill>
        <p:spPr>
          <a:xfrm>
            <a:off x="4236" y="0"/>
            <a:ext cx="91355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311700" y="445025"/>
            <a:ext cx="776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1" type="body"/>
          </p:nvPr>
        </p:nvSpPr>
        <p:spPr>
          <a:xfrm>
            <a:off x="311700" y="1454725"/>
            <a:ext cx="5322000" cy="3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bg>
      <p:bgPr>
        <a:solidFill>
          <a:srgbClr val="039BE5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311700" y="1454725"/>
            <a:ext cx="8520600" cy="3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 1">
  <p:cSld name="TITLE_ONLY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/>
          <p:nvPr/>
        </p:nvSpPr>
        <p:spPr>
          <a:xfrm>
            <a:off x="103" y="-17784"/>
            <a:ext cx="4572000" cy="52008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3"/>
          <p:cNvSpPr txBox="1"/>
          <p:nvPr>
            <p:ph type="title"/>
          </p:nvPr>
        </p:nvSpPr>
        <p:spPr>
          <a:xfrm>
            <a:off x="311700" y="406242"/>
            <a:ext cx="393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33"/>
          <p:cNvSpPr txBox="1"/>
          <p:nvPr>
            <p:ph idx="1" type="body"/>
          </p:nvPr>
        </p:nvSpPr>
        <p:spPr>
          <a:xfrm>
            <a:off x="311700" y="1706625"/>
            <a:ext cx="39840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3.jpg" id="145" name="Google Shape;145;p34"/>
          <p:cNvPicPr preferRelativeResize="0"/>
          <p:nvPr/>
        </p:nvPicPr>
        <p:blipFill rotWithShape="1">
          <a:blip r:embed="rId2">
            <a:alphaModFix/>
          </a:blip>
          <a:srcRect b="0" l="49" r="39" t="0"/>
          <a:stretch/>
        </p:blipFill>
        <p:spPr>
          <a:xfrm>
            <a:off x="-2" y="-2387"/>
            <a:ext cx="9144000" cy="5148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 txBox="1"/>
          <p:nvPr>
            <p:ph type="title"/>
          </p:nvPr>
        </p:nvSpPr>
        <p:spPr>
          <a:xfrm>
            <a:off x="341700" y="1646217"/>
            <a:ext cx="4917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7" name="Google Shape;147;p34"/>
          <p:cNvSpPr txBox="1"/>
          <p:nvPr>
            <p:ph idx="1" type="subTitle"/>
          </p:nvPr>
        </p:nvSpPr>
        <p:spPr>
          <a:xfrm>
            <a:off x="341700" y="3205767"/>
            <a:ext cx="49179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8" name="Google Shape;148;p34"/>
          <p:cNvSpPr txBox="1"/>
          <p:nvPr>
            <p:ph idx="2" type="subTitle"/>
          </p:nvPr>
        </p:nvSpPr>
        <p:spPr>
          <a:xfrm>
            <a:off x="341700" y="3610467"/>
            <a:ext cx="49179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2">
  <p:cSld name="SECTION_TITLE_AND_DESCRIPTION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341700" y="1646217"/>
            <a:ext cx="4917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1" name="Google Shape;151;p35"/>
          <p:cNvSpPr txBox="1"/>
          <p:nvPr>
            <p:ph idx="1" type="subTitle"/>
          </p:nvPr>
        </p:nvSpPr>
        <p:spPr>
          <a:xfrm>
            <a:off x="341700" y="3205767"/>
            <a:ext cx="49179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2" name="Google Shape;152;p35"/>
          <p:cNvSpPr txBox="1"/>
          <p:nvPr>
            <p:ph idx="2" type="subTitle"/>
          </p:nvPr>
        </p:nvSpPr>
        <p:spPr>
          <a:xfrm>
            <a:off x="341700" y="3610467"/>
            <a:ext cx="49179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858" y="1"/>
            <a:ext cx="92339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6" name="Google Shape;156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0.jpg" id="158" name="Google Shape;158;p37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/>
          <p:nvPr>
            <p:ph type="title"/>
          </p:nvPr>
        </p:nvSpPr>
        <p:spPr>
          <a:xfrm>
            <a:off x="4849100" y="1235482"/>
            <a:ext cx="4041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0" name="Google Shape;160;p37"/>
          <p:cNvSpPr txBox="1"/>
          <p:nvPr>
            <p:ph idx="1" type="subTitle"/>
          </p:nvPr>
        </p:nvSpPr>
        <p:spPr>
          <a:xfrm>
            <a:off x="4849100" y="2921077"/>
            <a:ext cx="40416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37"/>
          <p:cNvSpPr txBox="1"/>
          <p:nvPr>
            <p:ph idx="2" type="subTitle"/>
          </p:nvPr>
        </p:nvSpPr>
        <p:spPr>
          <a:xfrm>
            <a:off x="4849100" y="3325777"/>
            <a:ext cx="40416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 1">
  <p:cSld name="SECTION_TITLE_AND_DESCRIPTION_1_2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8"/>
          <p:cNvPicPr preferRelativeResize="0"/>
          <p:nvPr/>
        </p:nvPicPr>
        <p:blipFill rotWithShape="1">
          <a:blip r:embed="rId2">
            <a:alphaModFix/>
          </a:blip>
          <a:srcRect b="0" l="48291" r="0" t="0"/>
          <a:stretch/>
        </p:blipFill>
        <p:spPr>
          <a:xfrm flipH="1">
            <a:off x="-16857" y="0"/>
            <a:ext cx="47746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8"/>
          <p:cNvPicPr preferRelativeResize="0"/>
          <p:nvPr/>
        </p:nvPicPr>
        <p:blipFill rotWithShape="1">
          <a:blip r:embed="rId3">
            <a:alphaModFix/>
          </a:blip>
          <a:srcRect b="0" l="0" r="81037" t="0"/>
          <a:stretch/>
        </p:blipFill>
        <p:spPr>
          <a:xfrm>
            <a:off x="8109172" y="4376642"/>
            <a:ext cx="609001" cy="7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8"/>
          <p:cNvSpPr txBox="1"/>
          <p:nvPr>
            <p:ph type="title"/>
          </p:nvPr>
        </p:nvSpPr>
        <p:spPr>
          <a:xfrm>
            <a:off x="3264796" y="609994"/>
            <a:ext cx="5625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6" name="Google Shape;166;p38"/>
          <p:cNvSpPr txBox="1"/>
          <p:nvPr>
            <p:ph idx="1" type="subTitle"/>
          </p:nvPr>
        </p:nvSpPr>
        <p:spPr>
          <a:xfrm>
            <a:off x="3379096" y="2295591"/>
            <a:ext cx="55116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">
  <p:cSld name="SECTION_TITLE_AND_DESCRIPTION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1.jpg" id="168" name="Google Shape;168;p39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/>
          <p:nvPr>
            <p:ph type="title"/>
          </p:nvPr>
        </p:nvSpPr>
        <p:spPr>
          <a:xfrm>
            <a:off x="265500" y="686950"/>
            <a:ext cx="4000500" cy="52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0" name="Google Shape;170;p39"/>
          <p:cNvSpPr txBox="1"/>
          <p:nvPr>
            <p:ph idx="1" type="body"/>
          </p:nvPr>
        </p:nvSpPr>
        <p:spPr>
          <a:xfrm>
            <a:off x="265500" y="1402775"/>
            <a:ext cx="40005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1 1">
  <p:cSld name="SECTION_TITLE_AND_DESCRIPTION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3.jpg" id="172" name="Google Shape;172;p40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>
            <a:off x="1850" y="0"/>
            <a:ext cx="9140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0"/>
          <p:cNvSpPr/>
          <p:nvPr/>
        </p:nvSpPr>
        <p:spPr>
          <a:xfrm>
            <a:off x="4572103" y="47"/>
            <a:ext cx="45717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C4043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/>
          <p:nvPr/>
        </p:nvSpPr>
        <p:spPr>
          <a:xfrm>
            <a:off x="4577775" y="3700"/>
            <a:ext cx="4566300" cy="514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1"/>
          <p:cNvSpPr txBox="1"/>
          <p:nvPr>
            <p:ph type="title"/>
          </p:nvPr>
        </p:nvSpPr>
        <p:spPr>
          <a:xfrm>
            <a:off x="265500" y="686950"/>
            <a:ext cx="4000500" cy="52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7" name="Google Shape;177;p41"/>
          <p:cNvSpPr txBox="1"/>
          <p:nvPr>
            <p:ph idx="1" type="body"/>
          </p:nvPr>
        </p:nvSpPr>
        <p:spPr>
          <a:xfrm>
            <a:off x="265500" y="1402775"/>
            <a:ext cx="40005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12.jpg" id="180" name="Google Shape;18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3"/>
          <p:cNvSpPr txBox="1"/>
          <p:nvPr>
            <p:ph idx="1" type="body"/>
          </p:nvPr>
        </p:nvSpPr>
        <p:spPr>
          <a:xfrm>
            <a:off x="257925" y="473375"/>
            <a:ext cx="8632200" cy="4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115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115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115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115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115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115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115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 1">
  <p:cSld name="BLANK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DS17-Deck-Slides-09.jpg" id="183" name="Google Shape;183;p44"/>
          <p:cNvPicPr preferRelativeResize="0"/>
          <p:nvPr/>
        </p:nvPicPr>
        <p:blipFill rotWithShape="1">
          <a:blip r:embed="rId2">
            <a:alphaModFix/>
          </a:blip>
          <a:srcRect b="0" l="24368" r="0" t="0"/>
          <a:stretch/>
        </p:blipFill>
        <p:spPr>
          <a:xfrm>
            <a:off x="-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4"/>
          <p:cNvSpPr txBox="1"/>
          <p:nvPr>
            <p:ph idx="1" type="body"/>
          </p:nvPr>
        </p:nvSpPr>
        <p:spPr>
          <a:xfrm>
            <a:off x="2424550" y="473375"/>
            <a:ext cx="6465600" cy="4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1150" lvl="1" marL="914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1150" lvl="2" marL="1371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1150" lvl="3" marL="1828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1150" lvl="5" marL="2743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1150" lvl="6" marL="32004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●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1150" lvl="7" marL="3657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○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1150" lvl="8" marL="411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urce Code Pro"/>
              <a:buChar char="■"/>
              <a:defRPr sz="13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pic>
        <p:nvPicPr>
          <p:cNvPr id="185" name="Google Shape;185;p44"/>
          <p:cNvPicPr preferRelativeResize="0"/>
          <p:nvPr/>
        </p:nvPicPr>
        <p:blipFill rotWithShape="1">
          <a:blip r:embed="rId3">
            <a:alphaModFix/>
          </a:blip>
          <a:srcRect b="0" l="74056" r="2163" t="0"/>
          <a:stretch/>
        </p:blipFill>
        <p:spPr>
          <a:xfrm flipH="1">
            <a:off x="-16858" y="0"/>
            <a:ext cx="21958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bg>
      <p:bgPr>
        <a:solidFill>
          <a:srgbClr val="4285F4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21" Type="http://schemas.openxmlformats.org/officeDocument/2006/relationships/theme" Target="../theme/theme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EA433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800"/>
              <a:buFont typeface="Source Sans Pro Light"/>
              <a:buNone/>
              <a:defRPr sz="28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 Light"/>
              <a:buNone/>
              <a:defRPr sz="28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Font typeface="Source Sans Pro Light"/>
              <a:buChar char="●"/>
              <a:defRPr sz="18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 Light"/>
              <a:buChar char="○"/>
              <a:defRPr sz="14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 Light"/>
              <a:buChar char="■"/>
              <a:defRPr sz="14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 Light"/>
              <a:buChar char="●"/>
              <a:defRPr sz="14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 Light"/>
              <a:buChar char="○"/>
              <a:defRPr sz="14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 Light"/>
              <a:buChar char="■"/>
              <a:defRPr sz="14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 Light"/>
              <a:buChar char="●"/>
              <a:defRPr sz="14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400"/>
              <a:buFont typeface="Source Sans Pro Light"/>
              <a:buChar char="○"/>
              <a:defRPr sz="14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57575"/>
              </a:buClr>
              <a:buSzPts val="1400"/>
              <a:buFont typeface="Source Sans Pro Light"/>
              <a:buChar char="■"/>
              <a:defRPr sz="14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hyperlink" Target="https://hacks.mozilla.org/2017/02/what-makes-webassembly-fast/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mbebenita.github.io/WasmExplorer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golang/go/wiki/WebAssembly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hyperlink" Target="https://justinclift.github.io/wasmGraph1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hyperlink" Target="https://justinclift.github.io/wasmGraph1/https://github.com/djhworld/gomeboycolor-was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ethereum/go-ethereum" TargetMode="External"/><Relationship Id="rId4" Type="http://schemas.openxmlformats.org/officeDocument/2006/relationships/hyperlink" Target="https://github.com/kubernetes/kubernete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watch?v=HktWin_LPf4" TargetMode="External"/><Relationship Id="rId4" Type="http://schemas.openxmlformats.org/officeDocument/2006/relationships/hyperlink" Target="https://hacks.mozilla.org/2017/02/a-cartoon-intro-to-webassembly/" TargetMode="External"/><Relationship Id="rId5" Type="http://schemas.openxmlformats.org/officeDocument/2006/relationships/hyperlink" Target="https://www.youtube.com/watch?v=bac0dGQbUto" TargetMode="External"/><Relationship Id="rId6" Type="http://schemas.openxmlformats.org/officeDocument/2006/relationships/hyperlink" Target="https://www.youtube.com/watch?v=zgOGZgAPUjQ" TargetMode="External"/><Relationship Id="rId7" Type="http://schemas.openxmlformats.org/officeDocument/2006/relationships/image" Target="../media/image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6"/>
          <p:cNvSpPr txBox="1"/>
          <p:nvPr/>
        </p:nvSpPr>
        <p:spPr>
          <a:xfrm>
            <a:off x="1698016" y="4125219"/>
            <a:ext cx="30984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David Chang</a:t>
            </a:r>
            <a:endParaRPr sz="150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DevOps@mithril</a:t>
            </a:r>
            <a:endParaRPr sz="1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2" name="Google Shape;1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859" y="3907906"/>
            <a:ext cx="977100" cy="97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46"/>
          <p:cNvSpPr txBox="1"/>
          <p:nvPr/>
        </p:nvSpPr>
        <p:spPr>
          <a:xfrm>
            <a:off x="529449" y="1934500"/>
            <a:ext cx="49413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初探 Go-WebAssembly</a:t>
            </a:r>
            <a:endParaRPr sz="31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22759"/>
            <a:ext cx="4572000" cy="195681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5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But wasm is faster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7" name="Google Shape;257;p55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https://hacks.mozilla.org/2017/02/what-makes-webassembly-fast/</a:t>
            </a:r>
            <a:endParaRPr sz="1800">
              <a:solidFill>
                <a:srgbClr val="5F636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F636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Char char="●"/>
            </a:pPr>
            <a:r>
              <a:rPr lang="zh-TW" sz="1800">
                <a:solidFill>
                  <a:srgbClr val="5F6368"/>
                </a:solidFill>
              </a:rPr>
              <a:t>Wasm is compiled</a:t>
            </a:r>
            <a:endParaRPr sz="1800">
              <a:solidFill>
                <a:srgbClr val="5F636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Char char="●"/>
            </a:pPr>
            <a:r>
              <a:rPr lang="zh-TW" sz="1800">
                <a:solidFill>
                  <a:srgbClr val="5F6368"/>
                </a:solidFill>
              </a:rPr>
              <a:t>No type assertion</a:t>
            </a:r>
            <a:endParaRPr sz="1800">
              <a:solidFill>
                <a:srgbClr val="5F636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Char char="●"/>
            </a:pPr>
            <a:r>
              <a:rPr lang="zh-TW" sz="1800">
                <a:solidFill>
                  <a:srgbClr val="5F6368"/>
                </a:solidFill>
              </a:rPr>
              <a:t>No need to re-optimize</a:t>
            </a:r>
            <a:endParaRPr sz="1800">
              <a:solidFill>
                <a:srgbClr val="5F636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Char char="●"/>
            </a:pPr>
            <a:r>
              <a:rPr lang="zh-TW" sz="1800">
                <a:solidFill>
                  <a:srgbClr val="5F6368"/>
                </a:solidFill>
              </a:rPr>
              <a:t>Much less GC</a:t>
            </a:r>
            <a:endParaRPr sz="1800">
              <a:solidFill>
                <a:srgbClr val="5F6368"/>
              </a:solidFill>
            </a:endParaRPr>
          </a:p>
        </p:txBody>
      </p:sp>
      <p:pic>
        <p:nvPicPr>
          <p:cNvPr id="258" name="Google Shape;25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81962"/>
            <a:ext cx="4572000" cy="11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637807"/>
            <a:ext cx="4572000" cy="134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56"/>
          <p:cNvCxnSpPr/>
          <p:nvPr/>
        </p:nvCxnSpPr>
        <p:spPr>
          <a:xfrm>
            <a:off x="2886791" y="2607738"/>
            <a:ext cx="413100" cy="0"/>
          </a:xfrm>
          <a:prstGeom prst="straightConnector1">
            <a:avLst/>
          </a:prstGeom>
          <a:noFill/>
          <a:ln cap="flat" cmpd="sng" w="38100">
            <a:solidFill>
              <a:srgbClr val="747474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sp>
        <p:nvSpPr>
          <p:cNvPr id="265" name="Google Shape;265;p56"/>
          <p:cNvSpPr/>
          <p:nvPr/>
        </p:nvSpPr>
        <p:spPr>
          <a:xfrm rot="-3000207">
            <a:off x="6560192" y="2322720"/>
            <a:ext cx="379580" cy="71825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13334"/>
                </a:lnTo>
                <a:lnTo>
                  <a:pt x="3690" y="21600"/>
                </a:lnTo>
              </a:path>
            </a:pathLst>
          </a:custGeom>
          <a:noFill/>
          <a:ln cap="flat" cmpd="sng" w="38100">
            <a:solidFill>
              <a:srgbClr val="747474"/>
            </a:solidFill>
            <a:prstDash val="solid"/>
            <a:miter lim="8000"/>
            <a:headEnd len="med" w="med" type="triangle"/>
            <a:tailEnd len="med" w="med" type="triangl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56"/>
          <p:cNvCxnSpPr/>
          <p:nvPr/>
        </p:nvCxnSpPr>
        <p:spPr>
          <a:xfrm>
            <a:off x="4608434" y="2607738"/>
            <a:ext cx="413100" cy="0"/>
          </a:xfrm>
          <a:prstGeom prst="straightConnector1">
            <a:avLst/>
          </a:prstGeom>
          <a:noFill/>
          <a:ln cap="flat" cmpd="sng" w="38100">
            <a:solidFill>
              <a:srgbClr val="747474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grpSp>
        <p:nvGrpSpPr>
          <p:cNvPr id="267" name="Google Shape;267;p56"/>
          <p:cNvGrpSpPr/>
          <p:nvPr/>
        </p:nvGrpSpPr>
        <p:grpSpPr>
          <a:xfrm>
            <a:off x="1598847" y="2269223"/>
            <a:ext cx="1229752" cy="665300"/>
            <a:chOff x="0" y="0"/>
            <a:chExt cx="4221600" cy="2283900"/>
          </a:xfrm>
        </p:grpSpPr>
        <p:sp>
          <p:nvSpPr>
            <p:cNvPr id="268" name="Google Shape;268;p56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6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9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.go</a:t>
              </a:r>
              <a:endParaRPr sz="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70" name="Google Shape;270;p56"/>
          <p:cNvGrpSpPr/>
          <p:nvPr/>
        </p:nvGrpSpPr>
        <p:grpSpPr>
          <a:xfrm>
            <a:off x="3349587" y="2275387"/>
            <a:ext cx="1229752" cy="665300"/>
            <a:chOff x="0" y="0"/>
            <a:chExt cx="4221600" cy="2283900"/>
          </a:xfrm>
        </p:grpSpPr>
        <p:sp>
          <p:nvSpPr>
            <p:cNvPr id="271" name="Google Shape;271;p56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6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9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.wasm</a:t>
              </a:r>
              <a:br>
                <a:rPr lang="zh-TW" sz="19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lang="zh-TW" sz="19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(IR)</a:t>
              </a:r>
              <a:endParaRPr sz="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73" name="Google Shape;273;p56"/>
          <p:cNvGrpSpPr/>
          <p:nvPr/>
        </p:nvGrpSpPr>
        <p:grpSpPr>
          <a:xfrm>
            <a:off x="5068816" y="2275387"/>
            <a:ext cx="1229752" cy="665300"/>
            <a:chOff x="0" y="0"/>
            <a:chExt cx="4221600" cy="2283900"/>
          </a:xfrm>
        </p:grpSpPr>
        <p:sp>
          <p:nvSpPr>
            <p:cNvPr id="274" name="Google Shape;274;p56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500" u="none" cap="none" strike="noStrike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75" name="Google Shape;275;p56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Firefox x86 Assembly</a:t>
              </a:r>
              <a:endParaRPr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76" name="Google Shape;276;p56"/>
          <p:cNvSpPr/>
          <p:nvPr/>
        </p:nvSpPr>
        <p:spPr>
          <a:xfrm>
            <a:off x="6436864" y="3017251"/>
            <a:ext cx="1056713" cy="1057205"/>
          </a:xfrm>
          <a:custGeom>
            <a:rect b="b" l="l" r="r" t="t"/>
            <a:pathLst>
              <a:path extrusionOk="0" h="19679" w="19679">
                <a:moveTo>
                  <a:pt x="16797" y="2881"/>
                </a:moveTo>
                <a:cubicBezTo>
                  <a:pt x="20640" y="6724"/>
                  <a:pt x="20640" y="12953"/>
                  <a:pt x="16797" y="16796"/>
                </a:cubicBezTo>
                <a:cubicBezTo>
                  <a:pt x="12954" y="20639"/>
                  <a:pt x="6725" y="20639"/>
                  <a:pt x="2882" y="16796"/>
                </a:cubicBezTo>
                <a:cubicBezTo>
                  <a:pt x="-960" y="12953"/>
                  <a:pt x="-960" y="6724"/>
                  <a:pt x="2882" y="2881"/>
                </a:cubicBezTo>
                <a:cubicBezTo>
                  <a:pt x="6725" y="-961"/>
                  <a:pt x="12954" y="-961"/>
                  <a:pt x="16797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500" u="none" cap="none" strike="noStrike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7" name="Google Shape;277;p56"/>
          <p:cNvSpPr/>
          <p:nvPr/>
        </p:nvSpPr>
        <p:spPr>
          <a:xfrm>
            <a:off x="6385287" y="3404486"/>
            <a:ext cx="1159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25700" spcFirstLastPara="1" rIns="25700" wrap="square" tIns="2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spider</a:t>
            </a:r>
            <a:br>
              <a:rPr lang="zh-TW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monkey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" name="Google Shape;278;p56"/>
          <p:cNvSpPr txBox="1"/>
          <p:nvPr>
            <p:ph idx="4294967295" type="body"/>
          </p:nvPr>
        </p:nvSpPr>
        <p:spPr>
          <a:xfrm>
            <a:off x="803076" y="4616609"/>
            <a:ext cx="39135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i="1" lang="zh-TW" sz="11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Chart Data Source Info</a:t>
            </a:r>
            <a:endParaRPr i="1" sz="11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1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56"/>
          <p:cNvSpPr txBox="1"/>
          <p:nvPr/>
        </p:nvSpPr>
        <p:spPr>
          <a:xfrm>
            <a:off x="571506" y="317670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From WebAssembly to JS engine</a:t>
            </a:r>
            <a:endParaRPr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0" name="Google Shape;280;p56"/>
          <p:cNvSpPr txBox="1"/>
          <p:nvPr/>
        </p:nvSpPr>
        <p:spPr>
          <a:xfrm>
            <a:off x="571507" y="836818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1" name="Google Shape;281;p56"/>
          <p:cNvSpPr txBox="1"/>
          <p:nvPr/>
        </p:nvSpPr>
        <p:spPr>
          <a:xfrm>
            <a:off x="571507" y="836818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https://mbebenita.github.io/WasmExplorer/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 txBox="1"/>
          <p:nvPr/>
        </p:nvSpPr>
        <p:spPr>
          <a:xfrm>
            <a:off x="441947" y="2043725"/>
            <a:ext cx="69282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Some Examples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7" name="Google Shape;287;p57"/>
          <p:cNvSpPr txBox="1"/>
          <p:nvPr/>
        </p:nvSpPr>
        <p:spPr>
          <a:xfrm>
            <a:off x="441957" y="2684993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“Unleash the power of your web devices”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8"/>
          <p:cNvPicPr preferRelativeResize="0"/>
          <p:nvPr/>
        </p:nvPicPr>
        <p:blipFill rotWithShape="1">
          <a:blip r:embed="rId3">
            <a:alphaModFix/>
          </a:blip>
          <a:srcRect b="3686" l="0" r="0" t="3686"/>
          <a:stretch/>
        </p:blipFill>
        <p:spPr>
          <a:xfrm>
            <a:off x="0" y="0"/>
            <a:ext cx="9144001" cy="513588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4" y="-3812"/>
            <a:ext cx="9182700" cy="51435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/>
        </p:nvSpPr>
        <p:spPr>
          <a:xfrm>
            <a:off x="1544624" y="2076000"/>
            <a:ext cx="58311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Wasm vs JS</a:t>
            </a:r>
            <a:endParaRPr sz="4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" name="Google Shape;295;p58"/>
          <p:cNvSpPr txBox="1"/>
          <p:nvPr/>
        </p:nvSpPr>
        <p:spPr>
          <a:xfrm>
            <a:off x="1544622" y="2685000"/>
            <a:ext cx="74184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github.com/shamadee/web-dsp</a:t>
            </a:r>
            <a:br>
              <a:rPr lang="zh-TW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https://d2jta7o2zej4pf.cloudfront.net/</a:t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9"/>
          <p:cNvPicPr preferRelativeResize="0"/>
          <p:nvPr/>
        </p:nvPicPr>
        <p:blipFill rotWithShape="1">
          <a:blip r:embed="rId3">
            <a:alphaModFix/>
          </a:blip>
          <a:srcRect b="79" l="0" r="0" t="69"/>
          <a:stretch/>
        </p:blipFill>
        <p:spPr>
          <a:xfrm>
            <a:off x="0" y="0"/>
            <a:ext cx="9144000" cy="513588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9"/>
          <p:cNvSpPr/>
          <p:nvPr/>
        </p:nvSpPr>
        <p:spPr>
          <a:xfrm>
            <a:off x="4" y="-3812"/>
            <a:ext cx="9182700" cy="51435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9"/>
          <p:cNvSpPr txBox="1"/>
          <p:nvPr/>
        </p:nvSpPr>
        <p:spPr>
          <a:xfrm>
            <a:off x="441949" y="2043725"/>
            <a:ext cx="58311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Epic Epic Zen Garden</a:t>
            </a:r>
            <a:br>
              <a:rPr lang="zh-TW"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4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" name="Google Shape;303;p59"/>
          <p:cNvSpPr txBox="1"/>
          <p:nvPr/>
        </p:nvSpPr>
        <p:spPr>
          <a:xfrm>
            <a:off x="441947" y="2685000"/>
            <a:ext cx="74184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Unreal Engine in WebAssembly and WebGL 2.0</a:t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https://s3.amazonaws.com/mozilla-games/ZenGarden/EpicZenGarden.html</a:t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0"/>
          <p:cNvSpPr txBox="1"/>
          <p:nvPr/>
        </p:nvSpPr>
        <p:spPr>
          <a:xfrm>
            <a:off x="441947" y="2043725"/>
            <a:ext cx="69282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 WebAssembly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60"/>
          <p:cNvSpPr txBox="1"/>
          <p:nvPr/>
        </p:nvSpPr>
        <p:spPr>
          <a:xfrm>
            <a:off x="441957" y="2684993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From Go to web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1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Go-</a:t>
            </a: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5" name="Google Shape;315;p61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 1.11 (Aug. 2018)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xperimental feature</a:t>
            </a:r>
            <a:b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https://github.com/golang/go/wiki/WebAssembly</a:t>
            </a:r>
            <a:endParaRPr sz="1800">
              <a:solidFill>
                <a:srgbClr val="5F636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F6368"/>
              </a:solidFill>
            </a:endParaRPr>
          </a:p>
        </p:txBody>
      </p:sp>
      <p:pic>
        <p:nvPicPr>
          <p:cNvPr id="316" name="Google Shape;3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932" y="1068175"/>
            <a:ext cx="2936992" cy="293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2"/>
          <p:cNvSpPr txBox="1"/>
          <p:nvPr/>
        </p:nvSpPr>
        <p:spPr>
          <a:xfrm>
            <a:off x="857257" y="1477482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1.11 Release Note 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62"/>
          <p:cNvSpPr txBox="1"/>
          <p:nvPr/>
        </p:nvSpPr>
        <p:spPr>
          <a:xfrm>
            <a:off x="857250" y="2056484"/>
            <a:ext cx="47619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 1.11 adds an experimental port to WebAssembly (js/wasm).</a:t>
            </a:r>
            <a:b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 programs compile to one WebAssembly module</a:t>
            </a:r>
            <a:b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3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 runtime for goroutine scheduling, garbage collection, maps, etc. </a:t>
            </a:r>
            <a:b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 programs can call into JavaScript using the new experimental syscall/js package. </a:t>
            </a:r>
            <a:b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sz="13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new GOOS "js" and GOARCH "wasm"</a:t>
            </a:r>
            <a:endParaRPr sz="13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3" name="Google Shape;3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932" y="1068175"/>
            <a:ext cx="2936992" cy="293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3"/>
          <p:cNvSpPr txBox="1"/>
          <p:nvPr/>
        </p:nvSpPr>
        <p:spPr>
          <a:xfrm>
            <a:off x="441947" y="2043725"/>
            <a:ext cx="69282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Why Go-</a:t>
            </a: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9" name="Google Shape;329;p63"/>
          <p:cNvSpPr txBox="1"/>
          <p:nvPr/>
        </p:nvSpPr>
        <p:spPr>
          <a:xfrm>
            <a:off x="441957" y="2684993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Again, why?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4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Go-WebAssembly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5" name="Google Shape;335;p64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Runs existing program / library </a:t>
            </a:r>
            <a:b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in Front-End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Make golang p</a:t>
            </a: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rotable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Thread Safe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Back-End to Full-Stack?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6" name="Google Shape;3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932" y="1068175"/>
            <a:ext cx="2936992" cy="293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 txBox="1"/>
          <p:nvPr/>
        </p:nvSpPr>
        <p:spPr>
          <a:xfrm>
            <a:off x="441947" y="2043725"/>
            <a:ext cx="69282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 is WebAssembly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5"/>
          <p:cNvSpPr txBox="1"/>
          <p:nvPr/>
        </p:nvSpPr>
        <p:spPr>
          <a:xfrm>
            <a:off x="441947" y="2043725"/>
            <a:ext cx="69282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Let’s Go-</a:t>
            </a: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65"/>
          <p:cNvSpPr txBox="1"/>
          <p:nvPr/>
        </p:nvSpPr>
        <p:spPr>
          <a:xfrm>
            <a:off x="441957" y="2684993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6"/>
          <p:cNvSpPr txBox="1"/>
          <p:nvPr>
            <p:ph idx="4294967295" type="body"/>
          </p:nvPr>
        </p:nvSpPr>
        <p:spPr>
          <a:xfrm>
            <a:off x="857250" y="585438"/>
            <a:ext cx="77013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 &lt;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meta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   &lt;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"wasm_exec.js"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   &lt;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     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go = 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Go();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     WebAssembly.instantiateStreaming(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	  fetch(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"main.wasm"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	  go.importObject)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	.then((result) =&gt; {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	  go.run(result.instance);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	});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   &lt;/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&lt;/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&lt;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63500" rtl="0" algn="l">
              <a:spcBef>
                <a:spcPts val="5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7"/>
          <p:cNvSpPr txBox="1"/>
          <p:nvPr>
            <p:ph idx="4294967295" type="body"/>
          </p:nvPr>
        </p:nvSpPr>
        <p:spPr>
          <a:xfrm>
            <a:off x="857250" y="585438"/>
            <a:ext cx="77013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run-%: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GOOS=js GOARCH=wasm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go run -exec=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"$(shell go env GOROOT)/misc/wasm/go_js_wasm_exec"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./src/$*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A6E22E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test: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GOOS=js GOARCH=wasm 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go test -exec=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"$(shell go env GOROOT)/misc/wasm/go_js_wasm_exec"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./...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build-%: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GOOS=js GOARCH=wasm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go build -o public/lib.wasm ./src/$*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server: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go run ./src/server -listen :8080 -dir public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63500" rtl="0" algn="l">
              <a:spcBef>
                <a:spcPts val="5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68"/>
          <p:cNvCxnSpPr/>
          <p:nvPr/>
        </p:nvCxnSpPr>
        <p:spPr>
          <a:xfrm>
            <a:off x="2886791" y="2607738"/>
            <a:ext cx="413100" cy="0"/>
          </a:xfrm>
          <a:prstGeom prst="straightConnector1">
            <a:avLst/>
          </a:prstGeom>
          <a:noFill/>
          <a:ln cap="flat" cmpd="sng" w="38100">
            <a:solidFill>
              <a:srgbClr val="747474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sp>
        <p:nvSpPr>
          <p:cNvPr id="358" name="Google Shape;358;p68"/>
          <p:cNvSpPr/>
          <p:nvPr/>
        </p:nvSpPr>
        <p:spPr>
          <a:xfrm rot="-3000207">
            <a:off x="6560192" y="2322720"/>
            <a:ext cx="379580" cy="71825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13334"/>
                </a:lnTo>
                <a:lnTo>
                  <a:pt x="3690" y="21600"/>
                </a:lnTo>
              </a:path>
            </a:pathLst>
          </a:custGeom>
          <a:noFill/>
          <a:ln cap="flat" cmpd="sng" w="38100">
            <a:solidFill>
              <a:srgbClr val="747474"/>
            </a:solidFill>
            <a:prstDash val="solid"/>
            <a:miter lim="8000"/>
            <a:headEnd len="med" w="med" type="triangle"/>
            <a:tailEnd len="med" w="med" type="triangl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68"/>
          <p:cNvCxnSpPr/>
          <p:nvPr/>
        </p:nvCxnSpPr>
        <p:spPr>
          <a:xfrm>
            <a:off x="4608434" y="2607738"/>
            <a:ext cx="413100" cy="0"/>
          </a:xfrm>
          <a:prstGeom prst="straightConnector1">
            <a:avLst/>
          </a:prstGeom>
          <a:noFill/>
          <a:ln cap="flat" cmpd="sng" w="38100">
            <a:solidFill>
              <a:srgbClr val="747474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grpSp>
        <p:nvGrpSpPr>
          <p:cNvPr id="360" name="Google Shape;360;p68"/>
          <p:cNvGrpSpPr/>
          <p:nvPr/>
        </p:nvGrpSpPr>
        <p:grpSpPr>
          <a:xfrm>
            <a:off x="1598847" y="2269223"/>
            <a:ext cx="1229752" cy="665300"/>
            <a:chOff x="0" y="0"/>
            <a:chExt cx="4221600" cy="2283900"/>
          </a:xfrm>
        </p:grpSpPr>
        <p:sp>
          <p:nvSpPr>
            <p:cNvPr id="361" name="Google Shape;361;p68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8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9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.go</a:t>
              </a:r>
              <a:endParaRPr sz="5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63" name="Google Shape;363;p68"/>
          <p:cNvGrpSpPr/>
          <p:nvPr/>
        </p:nvGrpSpPr>
        <p:grpSpPr>
          <a:xfrm>
            <a:off x="3349587" y="2275387"/>
            <a:ext cx="1229752" cy="665300"/>
            <a:chOff x="0" y="0"/>
            <a:chExt cx="4221600" cy="2283900"/>
          </a:xfrm>
        </p:grpSpPr>
        <p:sp>
          <p:nvSpPr>
            <p:cNvPr id="364" name="Google Shape;364;p68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8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9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.wasm</a:t>
              </a:r>
              <a:endParaRPr sz="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366" name="Google Shape;366;p68"/>
          <p:cNvGrpSpPr/>
          <p:nvPr/>
        </p:nvGrpSpPr>
        <p:grpSpPr>
          <a:xfrm>
            <a:off x="5068816" y="2275387"/>
            <a:ext cx="1229752" cy="665300"/>
            <a:chOff x="0" y="0"/>
            <a:chExt cx="4221600" cy="2283900"/>
          </a:xfrm>
        </p:grpSpPr>
        <p:sp>
          <p:nvSpPr>
            <p:cNvPr id="367" name="Google Shape;367;p68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500" u="none" cap="none" strike="noStrike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368" name="Google Shape;368;p68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9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JS API</a:t>
              </a:r>
              <a:endParaRPr sz="5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369" name="Google Shape;369;p68"/>
          <p:cNvSpPr/>
          <p:nvPr/>
        </p:nvSpPr>
        <p:spPr>
          <a:xfrm>
            <a:off x="6436864" y="3017251"/>
            <a:ext cx="1056713" cy="1057205"/>
          </a:xfrm>
          <a:custGeom>
            <a:rect b="b" l="l" r="r" t="t"/>
            <a:pathLst>
              <a:path extrusionOk="0" h="19679" w="19679">
                <a:moveTo>
                  <a:pt x="16797" y="2881"/>
                </a:moveTo>
                <a:cubicBezTo>
                  <a:pt x="20640" y="6724"/>
                  <a:pt x="20640" y="12953"/>
                  <a:pt x="16797" y="16796"/>
                </a:cubicBezTo>
                <a:cubicBezTo>
                  <a:pt x="12954" y="20639"/>
                  <a:pt x="6725" y="20639"/>
                  <a:pt x="2882" y="16796"/>
                </a:cubicBezTo>
                <a:cubicBezTo>
                  <a:pt x="-960" y="12953"/>
                  <a:pt x="-960" y="6724"/>
                  <a:pt x="2882" y="2881"/>
                </a:cubicBezTo>
                <a:cubicBezTo>
                  <a:pt x="6725" y="-961"/>
                  <a:pt x="12954" y="-961"/>
                  <a:pt x="16797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500" u="none" cap="none" strike="noStrike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0" name="Google Shape;370;p68"/>
          <p:cNvSpPr/>
          <p:nvPr/>
        </p:nvSpPr>
        <p:spPr>
          <a:xfrm>
            <a:off x="6385287" y="3404486"/>
            <a:ext cx="1159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25700" spcFirstLastPara="1" rIns="25700" wrap="square" tIns="2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Engine</a:t>
            </a:r>
            <a:endParaRPr sz="19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68"/>
          <p:cNvSpPr txBox="1"/>
          <p:nvPr>
            <p:ph idx="4294967295" type="body"/>
          </p:nvPr>
        </p:nvSpPr>
        <p:spPr>
          <a:xfrm>
            <a:off x="803076" y="4616609"/>
            <a:ext cx="39135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i="1" lang="zh-TW" sz="11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Chart Data Source Info</a:t>
            </a:r>
            <a:endParaRPr i="1" sz="11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1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68"/>
          <p:cNvSpPr txBox="1"/>
          <p:nvPr/>
        </p:nvSpPr>
        <p:spPr>
          <a:xfrm>
            <a:off x="571506" y="317670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From Golang to Web</a:t>
            </a:r>
            <a:endParaRPr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3" name="Google Shape;373;p68"/>
          <p:cNvSpPr txBox="1"/>
          <p:nvPr/>
        </p:nvSpPr>
        <p:spPr>
          <a:xfrm>
            <a:off x="571507" y="836818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Compile golang functions to wasm, and runs in JS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9"/>
          <p:cNvSpPr txBox="1"/>
          <p:nvPr>
            <p:ph idx="4294967295" type="body"/>
          </p:nvPr>
        </p:nvSpPr>
        <p:spPr>
          <a:xfrm>
            <a:off x="857250" y="585438"/>
            <a:ext cx="77013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package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main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"strconv"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"syscall/js"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635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200">
                <a:solidFill>
                  <a:srgbClr val="A6E22E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(i []js.Value) {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93700" lvl="0" marL="63500" marR="635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doc := 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js.Global().Get(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"document"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value1 := doc.Call(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"getElementById"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"input1"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).Get(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"value"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).String()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value2 := doc.Call(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"getElementById"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"input2"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).Get(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"value"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).String()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int1, _ := strconv.Atoi(value1)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int2, _ := strconv.Atoi(value2)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doc.Call(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"getElementById"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"sum"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).Set(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"value"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int1+int2)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039BE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/>
          <p:nvPr>
            <p:ph idx="4294967295" type="body"/>
          </p:nvPr>
        </p:nvSpPr>
        <p:spPr>
          <a:xfrm>
            <a:off x="857250" y="585438"/>
            <a:ext cx="77013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// JS</a:t>
            </a:r>
            <a:endParaRPr sz="1200">
              <a:solidFill>
                <a:srgbClr val="F9267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14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200">
                <a:solidFill>
                  <a:srgbClr val="A6E22E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value1 = document.getElementById(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"input1"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).value;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vat value2 = document.getElementById(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"input2"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).value;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document.getElementById(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"sum"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).value = Number(value1) + Number(value2);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143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// Go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635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200">
                <a:solidFill>
                  <a:srgbClr val="A6E22E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(i []js.Value) {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93700" lvl="0" marL="63500" marR="635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doc := js.Global().Get(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"document"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value1 := doc.Call(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"getElementById"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"input1"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).Get(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"value"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).String()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value2 := doc.Call(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"getElementById"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"input2"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).Get(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"value"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).String()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int1, _ := strconv.Atoi(value1)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int2, _ := strconv.Atoi(value2)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doc.Call(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"getElementById"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"sum"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).Set(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"value"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int1+int2)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9267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635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1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Pacakge </a:t>
            </a: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syscall/js 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71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Bumpy when manipulate DOM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access WebAssembly host environment using the js/wasm architecture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API is based on JavaScript semantics.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EXPERIMENTAL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0" name="Google Shape;3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572" y="809924"/>
            <a:ext cx="3290550" cy="35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/>
          <p:nvPr>
            <p:ph idx="4294967295" type="body"/>
          </p:nvPr>
        </p:nvSpPr>
        <p:spPr>
          <a:xfrm>
            <a:off x="857250" y="585438"/>
            <a:ext cx="7701300" cy="3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200">
                <a:solidFill>
                  <a:srgbClr val="A6E22E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c := 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chan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{}, </a:t>
            </a:r>
            <a:r>
              <a:rPr lang="zh-TW" sz="1200">
                <a:solidFill>
                  <a:srgbClr val="AE81FF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"WASM Go Initialized"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zh-TW" sz="1200">
                <a:solidFill>
                  <a:srgbClr val="75715E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// register functions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registerCallbacks()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&lt;-c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"Callbacks registered."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zh-TW" sz="1200">
                <a:solidFill>
                  <a:srgbClr val="75715E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// console.log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9267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1200">
                <a:solidFill>
                  <a:srgbClr val="A6E22E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registerCallbacks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js.Global().Set(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"add"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js.NewCallback(add))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	js.Global().Set(</a:t>
            </a:r>
            <a:r>
              <a:rPr lang="zh-TW" sz="1200">
                <a:solidFill>
                  <a:srgbClr val="E6DB74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"subtract"</a:t>
            </a: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, js.NewCallback(subtract))</a:t>
            </a:r>
            <a:b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TW" sz="1200">
                <a:solidFill>
                  <a:srgbClr val="F8F8F2"/>
                </a:solidFill>
                <a:highlight>
                  <a:srgbClr val="2324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393700" lvl="0" marL="63500" marR="635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3500" marR="635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92672"/>
              </a:solidFill>
              <a:highlight>
                <a:srgbClr val="2324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3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Use Go as Modules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73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Import Go packages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Complie to .wasm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Register functions as JS callbacks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Invoke functions in JS</a:t>
            </a:r>
            <a:b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Leave the DOMs to JS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2" name="Google Shape;4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953" y="950625"/>
            <a:ext cx="3028774" cy="32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4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Benefits from </a:t>
            </a: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Go-wasm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8" name="Google Shape;4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932" y="1068175"/>
            <a:ext cx="2936992" cy="293699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4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Runs existing program / library </a:t>
            </a:r>
            <a:b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in Front-End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Make golang protable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Thread Safe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Join .wasm from other languages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8"/>
          <p:cNvPicPr preferRelativeResize="0"/>
          <p:nvPr/>
        </p:nvPicPr>
        <p:blipFill rotWithShape="1">
          <a:blip r:embed="rId3">
            <a:alphaModFix/>
          </a:blip>
          <a:srcRect b="0" l="5540" r="5531" t="0"/>
          <a:stretch/>
        </p:blipFill>
        <p:spPr>
          <a:xfrm>
            <a:off x="4576782" y="0"/>
            <a:ext cx="4567218" cy="51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8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5" name="Google Shape;205;p48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new language for web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Compiled from other languages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Offers maximized, reliable performance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Not replacing JS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5"/>
          <p:cNvPicPr preferRelativeResize="0"/>
          <p:nvPr/>
        </p:nvPicPr>
        <p:blipFill rotWithShape="1">
          <a:blip r:embed="rId3">
            <a:alphaModFix/>
          </a:blip>
          <a:srcRect b="0" l="12268" r="12276" t="0"/>
          <a:stretch/>
        </p:blipFill>
        <p:spPr>
          <a:xfrm>
            <a:off x="0" y="0"/>
            <a:ext cx="9144001" cy="513588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5"/>
          <p:cNvSpPr/>
          <p:nvPr/>
        </p:nvSpPr>
        <p:spPr>
          <a:xfrm>
            <a:off x="4" y="-3812"/>
            <a:ext cx="9182700" cy="51435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75"/>
          <p:cNvSpPr txBox="1"/>
          <p:nvPr/>
        </p:nvSpPr>
        <p:spPr>
          <a:xfrm>
            <a:off x="1544624" y="2076000"/>
            <a:ext cx="58311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Go-Wasm Examples</a:t>
            </a:r>
            <a:endParaRPr sz="4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7" name="Google Shape;417;p75"/>
          <p:cNvSpPr txBox="1"/>
          <p:nvPr/>
        </p:nvSpPr>
        <p:spPr>
          <a:xfrm>
            <a:off x="1544622" y="2685000"/>
            <a:ext cx="74184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https://justinclift.github.io/wasmGraph1/</a:t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6"/>
          <p:cNvPicPr preferRelativeResize="0"/>
          <p:nvPr/>
        </p:nvPicPr>
        <p:blipFill rotWithShape="1">
          <a:blip r:embed="rId3">
            <a:alphaModFix/>
          </a:blip>
          <a:srcRect b="15739" l="0" r="0" t="15739"/>
          <a:stretch/>
        </p:blipFill>
        <p:spPr>
          <a:xfrm>
            <a:off x="0" y="0"/>
            <a:ext cx="9144000" cy="513588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6"/>
          <p:cNvSpPr/>
          <p:nvPr/>
        </p:nvSpPr>
        <p:spPr>
          <a:xfrm>
            <a:off x="4" y="-3812"/>
            <a:ext cx="9182700" cy="5143500"/>
          </a:xfrm>
          <a:prstGeom prst="rect">
            <a:avLst/>
          </a:prstGeom>
          <a:solidFill>
            <a:srgbClr val="000000">
              <a:alpha val="4115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76"/>
          <p:cNvSpPr txBox="1"/>
          <p:nvPr/>
        </p:nvSpPr>
        <p:spPr>
          <a:xfrm>
            <a:off x="1544624" y="2076000"/>
            <a:ext cx="58311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GameBoyColor-Wasm</a:t>
            </a:r>
            <a:endParaRPr sz="4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5" name="Google Shape;425;p76"/>
          <p:cNvSpPr txBox="1"/>
          <p:nvPr/>
        </p:nvSpPr>
        <p:spPr>
          <a:xfrm>
            <a:off x="1544622" y="2685000"/>
            <a:ext cx="74184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https://github.com/djhworld/gomeboycolor-wasm</a:t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7"/>
          <p:cNvSpPr txBox="1"/>
          <p:nvPr/>
        </p:nvSpPr>
        <p:spPr>
          <a:xfrm>
            <a:off x="441947" y="2043725"/>
            <a:ext cx="69282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Move Back-End Front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1" name="Google Shape;431;p77"/>
          <p:cNvSpPr txBox="1"/>
          <p:nvPr/>
        </p:nvSpPr>
        <p:spPr>
          <a:xfrm>
            <a:off x="441947" y="2685000"/>
            <a:ext cx="74328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Performance no longer a problem. What you want to run in browser?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5F6368"/>
                </a:solidFill>
              </a:rPr>
              <a:t>kubernetes</a:t>
            </a:r>
            <a:r>
              <a:rPr lang="zh-TW">
                <a:solidFill>
                  <a:srgbClr val="5F6368"/>
                </a:solidFill>
              </a:rPr>
              <a:t>, kubectl, </a:t>
            </a:r>
            <a:r>
              <a:rPr lang="zh-TW" sz="1350">
                <a:solidFill>
                  <a:srgbClr val="5F6368"/>
                </a:solidFill>
              </a:rPr>
              <a:t>geth...</a:t>
            </a:r>
            <a:endParaRPr sz="1350" u="sng">
              <a:solidFill>
                <a:srgbClr val="0366D6"/>
              </a:solidFill>
              <a:hlinkClick r:id="rId3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500" u="sng">
              <a:solidFill>
                <a:srgbClr val="0366D6"/>
              </a:solid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8"/>
          <p:cNvSpPr txBox="1"/>
          <p:nvPr/>
        </p:nvSpPr>
        <p:spPr>
          <a:xfrm>
            <a:off x="571500" y="230775"/>
            <a:ext cx="7938000" cy="3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 Clark: A Cartoon Intro to WebAssembly | JSConf EU 2017</a:t>
            </a:r>
            <a:br>
              <a:rPr lang="zh-TW"/>
            </a:br>
            <a:r>
              <a:rPr lang="zh-TW" sz="1800" u="sng">
                <a:solidFill>
                  <a:schemeClr val="hlink"/>
                </a:solidFill>
                <a:hlinkClick r:id="rId3"/>
              </a:rPr>
              <a:t>https://www.youtube.com/watch?v=HktWin_LPf4</a:t>
            </a:r>
            <a:endParaRPr sz="18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https://hacks.mozilla.org/2017/02/a-cartoon-intro-to-webassembly/</a:t>
            </a:r>
            <a:endParaRPr sz="18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5F6368"/>
                </a:solidFill>
              </a:rPr>
              <a:t>Dan Callahan: Practical WebAssembly | JSConf Budapest 2017</a:t>
            </a:r>
            <a:endParaRPr sz="18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5"/>
              </a:rPr>
              <a:t>https://www.youtube.com/watch?v=bac0dGQbUto</a:t>
            </a:r>
            <a:endParaRPr sz="18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>
                <a:solidFill>
                  <a:srgbClr val="5F6368"/>
                </a:solidFill>
              </a:rPr>
            </a:br>
            <a:r>
              <a:rPr lang="zh-TW" sz="1800">
                <a:solidFill>
                  <a:srgbClr val="5F6368"/>
                </a:solidFill>
              </a:rPr>
              <a:t>Using WebAssembly and Threads (Chrome Dev Summit 2018)</a:t>
            </a:r>
            <a:endParaRPr sz="18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6"/>
              </a:rPr>
              <a:t>https://www.youtube.com/watch?v=zgOGZgAPUjQ</a:t>
            </a:r>
            <a:endParaRPr sz="1800">
              <a:solidFill>
                <a:srgbClr val="5F636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F6368"/>
              </a:solidFill>
            </a:endParaRPr>
          </a:p>
        </p:txBody>
      </p:sp>
      <p:sp>
        <p:nvSpPr>
          <p:cNvPr id="437" name="Google Shape;437;p78"/>
          <p:cNvSpPr txBox="1"/>
          <p:nvPr/>
        </p:nvSpPr>
        <p:spPr>
          <a:xfrm>
            <a:off x="1698034" y="4125225"/>
            <a:ext cx="5931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Watch Lin Clark cartoon if you only have 30 mins!</a:t>
            </a:r>
            <a:endParaRPr sz="150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38" name="Google Shape;438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859" y="3907906"/>
            <a:ext cx="977100" cy="97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9"/>
          <p:cNvSpPr txBox="1"/>
          <p:nvPr/>
        </p:nvSpPr>
        <p:spPr>
          <a:xfrm>
            <a:off x="571507" y="1866724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9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new language for web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49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low level language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standard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binary instruction and a assembly-like format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Supported by Mozilla, Google, Microsoft, Apple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2" name="Google Shape;212;p49"/>
          <p:cNvPicPr preferRelativeResize="0"/>
          <p:nvPr/>
        </p:nvPicPr>
        <p:blipFill rotWithShape="1">
          <a:blip r:embed="rId3">
            <a:alphaModFix/>
          </a:blip>
          <a:srcRect b="0" l="5540" r="5531" t="0"/>
          <a:stretch/>
        </p:blipFill>
        <p:spPr>
          <a:xfrm>
            <a:off x="4576782" y="0"/>
            <a:ext cx="4567218" cy="51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WebAssembly Now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50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Release 1.0 </a:t>
            </a:r>
            <a:b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(Draft, last updated Dec 13, 2018)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Experimental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9" name="Google Shape;2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775" y="940603"/>
            <a:ext cx="4567224" cy="326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/>
        </p:nvSpPr>
        <p:spPr>
          <a:xfrm>
            <a:off x="441947" y="2043725"/>
            <a:ext cx="69282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Why</a:t>
            </a:r>
            <a:r>
              <a:rPr lang="zh-TW" sz="4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WebAssembly</a:t>
            </a:r>
            <a:endParaRPr sz="4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5" name="Google Shape;225;p51"/>
          <p:cNvSpPr txBox="1"/>
          <p:nvPr/>
        </p:nvSpPr>
        <p:spPr>
          <a:xfrm>
            <a:off x="441957" y="2684993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What’s wrong with JS?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Web Javascript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" name="Google Shape;231;p52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Slow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Insecure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Dynamic type vs static type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Avoid heavy computing in Front-End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Easy-writing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Huge eco-system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2" name="Google Shape;2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982" y="1103250"/>
            <a:ext cx="2936993" cy="293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Historical Javascript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" name="Google Shape;238;p53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ECMAScript</a:t>
            </a:r>
            <a:b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-&gt; by Brendan Eich in late 1995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Internet Explorer 3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NodeJS -&gt; 2009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npm -&gt; 2010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9" name="Google Shape;2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138" y="1316128"/>
            <a:ext cx="2327200" cy="6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488" y="2660912"/>
            <a:ext cx="1244475" cy="1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4"/>
          <p:cNvSpPr txBox="1"/>
          <p:nvPr/>
        </p:nvSpPr>
        <p:spPr>
          <a:xfrm>
            <a:off x="571507" y="1521099"/>
            <a:ext cx="5330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JS is getting faster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54"/>
          <p:cNvSpPr txBox="1"/>
          <p:nvPr/>
        </p:nvSpPr>
        <p:spPr>
          <a:xfrm>
            <a:off x="571500" y="2184023"/>
            <a:ext cx="37113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Just In Time compiler of JS engine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trace and re-optimize (loop)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GC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800"/>
              <a:buFont typeface="Google Sans"/>
              <a:buChar char="●"/>
            </a:pPr>
            <a:r>
              <a:rPr lang="zh-TW" sz="18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Built-in functions / Stadard Library / APIs</a:t>
            </a:r>
            <a:endParaRPr sz="18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7" name="Google Shape;2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904" y="871235"/>
            <a:ext cx="1228875" cy="12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202" y="1610812"/>
            <a:ext cx="1405252" cy="14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7900" y="3061689"/>
            <a:ext cx="1228875" cy="12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200" y="3503375"/>
            <a:ext cx="1405251" cy="140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